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7" r:id="rId1"/>
  </p:sldMasterIdLst>
  <p:notesMasterIdLst>
    <p:notesMasterId r:id="rId41"/>
  </p:notesMasterIdLst>
  <p:sldIdLst>
    <p:sldId id="766" r:id="rId2"/>
    <p:sldId id="781" r:id="rId3"/>
    <p:sldId id="777" r:id="rId4"/>
    <p:sldId id="841" r:id="rId5"/>
    <p:sldId id="814" r:id="rId6"/>
    <p:sldId id="813" r:id="rId7"/>
    <p:sldId id="815" r:id="rId8"/>
    <p:sldId id="816" r:id="rId9"/>
    <p:sldId id="817" r:id="rId10"/>
    <p:sldId id="840" r:id="rId11"/>
    <p:sldId id="843" r:id="rId12"/>
    <p:sldId id="842" r:id="rId13"/>
    <p:sldId id="819" r:id="rId14"/>
    <p:sldId id="820" r:id="rId15"/>
    <p:sldId id="821" r:id="rId16"/>
    <p:sldId id="822" r:id="rId17"/>
    <p:sldId id="844" r:id="rId18"/>
    <p:sldId id="845" r:id="rId19"/>
    <p:sldId id="825" r:id="rId20"/>
    <p:sldId id="846" r:id="rId21"/>
    <p:sldId id="826" r:id="rId22"/>
    <p:sldId id="827" r:id="rId23"/>
    <p:sldId id="823" r:id="rId24"/>
    <p:sldId id="828" r:id="rId25"/>
    <p:sldId id="847" r:id="rId26"/>
    <p:sldId id="824" r:id="rId27"/>
    <p:sldId id="829" r:id="rId28"/>
    <p:sldId id="836" r:id="rId29"/>
    <p:sldId id="837" r:id="rId30"/>
    <p:sldId id="838" r:id="rId31"/>
    <p:sldId id="835" r:id="rId32"/>
    <p:sldId id="830" r:id="rId33"/>
    <p:sldId id="831" r:id="rId34"/>
    <p:sldId id="832" r:id="rId35"/>
    <p:sldId id="848" r:id="rId36"/>
    <p:sldId id="810" r:id="rId37"/>
    <p:sldId id="803" r:id="rId38"/>
    <p:sldId id="804" r:id="rId39"/>
    <p:sldId id="839" r:id="rId40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DB3C"/>
    <a:srgbClr val="FF0000"/>
    <a:srgbClr val="FFFFFF"/>
    <a:srgbClr val="FCEE3A"/>
    <a:srgbClr val="000514"/>
    <a:srgbClr val="6E573E"/>
    <a:srgbClr val="66FF99"/>
    <a:srgbClr val="003399"/>
    <a:srgbClr val="000000"/>
    <a:srgbClr val="F8F8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46" autoAdjust="0"/>
    <p:restoredTop sz="68933" autoAdjust="0"/>
  </p:normalViewPr>
  <p:slideViewPr>
    <p:cSldViewPr snapToGrid="0">
      <p:cViewPr>
        <p:scale>
          <a:sx n="70" d="100"/>
          <a:sy n="70" d="100"/>
        </p:scale>
        <p:origin x="-558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13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6ACBC76-97A6-4B54-B57F-BF46EC9E4A5A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9266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2592BF-9787-48A8-8A3C-56749D6FC0AD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817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4097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97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AB016-58DE-491A-9B70-C609257EC11F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20DDE-A546-4682-BFF0-B6FF1391F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7219E-A8C4-42CF-A76C-A9A8057244DE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FB80-BF7F-418F-AB4B-0F61FA5A38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2191B-5CE3-4585-9D17-43DB79E80F1B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28D03-E24F-4B89-AEF6-99FF5F441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98"/>
            <a:ext cx="9144000" cy="1143000"/>
          </a:xfrm>
          <a:noFill/>
        </p:spPr>
        <p:txBody>
          <a:bodyPr/>
          <a:lstStyle>
            <a:lvl1pPr>
              <a:defRPr>
                <a:solidFill>
                  <a:srgbClr val="F6DB3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  <a:lvl2pPr>
              <a:defRPr b="1">
                <a:latin typeface="Arial" pitchFamily="34" charset="0"/>
                <a:cs typeface="Arial" pitchFamily="34" charset="0"/>
              </a:defRPr>
            </a:lvl2pPr>
            <a:lvl3pPr>
              <a:defRPr b="1">
                <a:latin typeface="Arial" pitchFamily="34" charset="0"/>
                <a:cs typeface="Arial" pitchFamily="34" charset="0"/>
              </a:defRPr>
            </a:lvl3pPr>
            <a:lvl4pPr>
              <a:defRPr b="1">
                <a:latin typeface="Arial" pitchFamily="34" charset="0"/>
                <a:cs typeface="Arial" pitchFamily="34" charset="0"/>
              </a:defRPr>
            </a:lvl4pPr>
            <a:lvl5pPr>
              <a:defRPr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75C9-D231-4742-B7C4-D3B1EB838BEF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0A2E5-3F4D-481C-9566-8D84DB4486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0ADC-0B25-4892-B5C2-40BF6B0D6931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CD7C-E086-4D96-8295-0F16B9BB83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76"/>
            <a:ext cx="91440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629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FC32E9-FF7A-4847-BD5C-741FE6D61523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A087F-AE5D-4FA3-BEE9-6737636937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520D5-C784-4980-AB4A-A8037628CED9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B106-81ED-488C-99AA-AE0629EB2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26538" cy="1143000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22F6-0502-4384-BE95-DA6360808AD3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9A15-191F-4A34-B9B2-7431567A9D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DCE8E-7854-49BA-8049-E55835F583B4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96643-BD77-4060-87DB-218BD0842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157C7-2455-41DB-B88B-09A3C40A29D7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2A0F8-5A87-4FC9-9079-85BA88068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8E25-7EF1-476B-8F3D-94AAB57BFCB8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BBCBA-6E69-4AD9-8AAE-FB7E85A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16B4707-45B1-44C2-BE7D-D184A7D0D669}" type="datetimeFigureOut">
              <a:rPr lang="en-US"/>
              <a:pPr>
                <a:defRPr/>
              </a:pPr>
              <a:t>5/11/2016</a:t>
            </a:fld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56AEFCC-4177-4A3E-87D5-7BFB82233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994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3994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  <p:sp>
          <p:nvSpPr>
            <p:cNvPr id="3994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3994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0" y="0"/>
            <a:ext cx="9126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995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5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488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6DB3C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youtu.be/Wh0YHJbfNlc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youtu.be/995a6LZW64A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59307" y="1736725"/>
            <a:ext cx="8584442" cy="1920875"/>
          </a:xfrm>
        </p:spPr>
        <p:txBody>
          <a:bodyPr/>
          <a:lstStyle/>
          <a:p>
            <a:r>
              <a:rPr lang="en-US" sz="6600" dirty="0" smtClean="0"/>
              <a:t>Motion:</a:t>
            </a:r>
            <a:br>
              <a:rPr lang="en-US" sz="6600" dirty="0" smtClean="0"/>
            </a:br>
            <a:r>
              <a:rPr lang="en-US" sz="6600" dirty="0" smtClean="0"/>
              <a:t>The BIG Picture</a:t>
            </a:r>
            <a:endParaRPr lang="en-CA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925033" y="4486701"/>
            <a:ext cx="7400259" cy="1752600"/>
          </a:xfrm>
        </p:spPr>
        <p:txBody>
          <a:bodyPr/>
          <a:lstStyle/>
          <a:p>
            <a:r>
              <a:rPr lang="en-US" dirty="0"/>
              <a:t>Chris Meyer</a:t>
            </a:r>
          </a:p>
          <a:p>
            <a:r>
              <a:rPr lang="en-US" dirty="0"/>
              <a:t>christopher.meyer@tdsb.on.ca</a:t>
            </a:r>
          </a:p>
          <a:p>
            <a:r>
              <a:rPr lang="en-US" dirty="0"/>
              <a:t>www.meyercreations.com/physics</a:t>
            </a:r>
          </a:p>
          <a:p>
            <a:endParaRPr lang="en-CA" dirty="0"/>
          </a:p>
        </p:txBody>
      </p:sp>
    </p:spTree>
  </p:cSld>
  <p:clrMapOvr>
    <a:masterClrMapping/>
  </p:clrMapOvr>
  <p:transition advClick="0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5400" dirty="0" smtClean="0">
                <a:solidFill>
                  <a:srgbClr val="FCEE3A"/>
                </a:solidFill>
              </a:rPr>
              <a:t>Find Your Answer Cards</a:t>
            </a:r>
            <a:endParaRPr lang="en-CA" sz="5400" dirty="0" smtClean="0">
              <a:solidFill>
                <a:srgbClr val="FCEE3A"/>
              </a:solidFill>
            </a:endParaRPr>
          </a:p>
        </p:txBody>
      </p:sp>
      <p:pic>
        <p:nvPicPr>
          <p:cNvPr id="5" name="Content Placeholder 4" descr="P1110658.jpg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1554163" y="1600200"/>
            <a:ext cx="6035675" cy="452596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81642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the question</a:t>
            </a:r>
          </a:p>
          <a:p>
            <a:r>
              <a:rPr lang="en-US" dirty="0" smtClean="0"/>
              <a:t>Choose an answer privately</a:t>
            </a:r>
          </a:p>
          <a:p>
            <a:r>
              <a:rPr lang="en-US" dirty="0" smtClean="0"/>
              <a:t>Select (fold) your multiple choice response (keep it secret!)</a:t>
            </a:r>
            <a:endParaRPr lang="en-CA" dirty="0"/>
          </a:p>
        </p:txBody>
      </p:sp>
    </p:spTree>
  </p:cSld>
  <p:clrMapOvr>
    <a:masterClrMapping/>
  </p:clrMapOvr>
  <p:transition advClick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2750" y="100013"/>
            <a:ext cx="8385175" cy="1347787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en-US" sz="3200" dirty="0">
                <a:solidFill>
                  <a:srgbClr val="FCEE3A"/>
                </a:solidFill>
                <a:latin typeface="Arial" charset="0"/>
                <a:cs typeface="Arial" charset="0"/>
              </a:rPr>
              <a:t>Which motion diagram corresponds to the velocity-time graph below? </a:t>
            </a:r>
            <a:endParaRPr lang="en-CA" sz="3200" dirty="0">
              <a:solidFill>
                <a:srgbClr val="FCEE3A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7375" y="1296538"/>
            <a:ext cx="8037513" cy="5565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7208" name="TextBox 11"/>
          <p:cNvSpPr txBox="1">
            <a:spLocks noChangeArrowheads="1"/>
          </p:cNvSpPr>
          <p:nvPr/>
        </p:nvSpPr>
        <p:spPr bwMode="auto">
          <a:xfrm>
            <a:off x="1853858" y="2963630"/>
            <a:ext cx="506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chemeClr val="bg2"/>
                </a:solidFill>
                <a:latin typeface="Arial" charset="0"/>
              </a:rPr>
              <a:t>A</a:t>
            </a:r>
            <a:endParaRPr lang="en-CA" sz="3600" b="1" dirty="0">
              <a:solidFill>
                <a:schemeClr val="bg2"/>
              </a:solidFill>
              <a:latin typeface="Arial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2713770" y="3286686"/>
            <a:ext cx="4546857" cy="0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"/>
          <p:cNvGrpSpPr/>
          <p:nvPr/>
        </p:nvGrpSpPr>
        <p:grpSpPr>
          <a:xfrm>
            <a:off x="3016164" y="1375348"/>
            <a:ext cx="3250167" cy="1370078"/>
            <a:chOff x="4007432" y="1375348"/>
            <a:chExt cx="1729711" cy="1370078"/>
          </a:xfrm>
        </p:grpSpPr>
        <p:cxnSp>
          <p:nvCxnSpPr>
            <p:cNvPr id="7" name="Straight Arrow Connector 6"/>
            <p:cNvCxnSpPr/>
            <p:nvPr/>
          </p:nvCxnSpPr>
          <p:spPr>
            <a:xfrm flipV="1">
              <a:off x="4007432" y="1375348"/>
              <a:ext cx="0" cy="1370078"/>
            </a:xfrm>
            <a:prstGeom prst="straightConnector1">
              <a:avLst/>
            </a:prstGeom>
            <a:ln w="38100">
              <a:solidFill>
                <a:schemeClr val="bg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4007432" y="2246161"/>
              <a:ext cx="1729711" cy="0"/>
            </a:xfrm>
            <a:prstGeom prst="straightConnector1">
              <a:avLst/>
            </a:prstGeom>
            <a:ln w="38100">
              <a:solidFill>
                <a:schemeClr val="bg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007432" y="1787859"/>
              <a:ext cx="55812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578700" y="2063089"/>
              <a:ext cx="55812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5153477" y="2745426"/>
              <a:ext cx="558120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125381" y="2877872"/>
            <a:ext cx="4285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● ● ●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2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 ●</a:t>
            </a:r>
          </a:p>
          <a:p>
            <a:pPr eaLnBrk="1" hangingPunct="1"/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           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4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 ●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3</a:t>
            </a:r>
            <a:endParaRPr lang="en-CA" sz="24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1853857" y="4009405"/>
            <a:ext cx="5064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chemeClr val="bg2"/>
                </a:solidFill>
                <a:latin typeface="Arial" charset="0"/>
              </a:rPr>
              <a:t>B</a:t>
            </a:r>
            <a:endParaRPr lang="en-CA" sz="3600" b="1" dirty="0">
              <a:solidFill>
                <a:schemeClr val="bg2"/>
              </a:solidFill>
              <a:latin typeface="Arial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713769" y="4332461"/>
            <a:ext cx="4546857" cy="0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11"/>
          <p:cNvSpPr txBox="1">
            <a:spLocks noChangeArrowheads="1"/>
          </p:cNvSpPr>
          <p:nvPr/>
        </p:nvSpPr>
        <p:spPr bwMode="auto">
          <a:xfrm>
            <a:off x="1902827" y="5034024"/>
            <a:ext cx="506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chemeClr val="bg2"/>
                </a:solidFill>
                <a:latin typeface="Arial" charset="0"/>
              </a:rPr>
              <a:t>C</a:t>
            </a:r>
            <a:endParaRPr lang="en-CA" sz="3600" b="1" dirty="0">
              <a:solidFill>
                <a:schemeClr val="bg2"/>
              </a:solidFill>
              <a:latin typeface="Arial" charset="0"/>
            </a:endParaRPr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2762739" y="5357080"/>
            <a:ext cx="4546857" cy="0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1897205" y="6140531"/>
            <a:ext cx="5064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3600" b="1" dirty="0">
                <a:solidFill>
                  <a:schemeClr val="bg2"/>
                </a:solidFill>
                <a:latin typeface="Arial" charset="0"/>
              </a:rPr>
              <a:t>D</a:t>
            </a:r>
            <a:endParaRPr lang="en-CA" sz="3600" b="1" dirty="0">
              <a:solidFill>
                <a:schemeClr val="bg2"/>
              </a:solidFill>
              <a:latin typeface="Arial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>
            <a:off x="2757117" y="6463587"/>
            <a:ext cx="4546857" cy="0"/>
          </a:xfrm>
          <a:prstGeom prst="straightConnector1">
            <a:avLst/>
          </a:prstGeom>
          <a:ln w="38100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1"/>
          <p:cNvSpPr txBox="1">
            <a:spLocks noChangeArrowheads="1"/>
          </p:cNvSpPr>
          <p:nvPr/>
        </p:nvSpPr>
        <p:spPr bwMode="auto">
          <a:xfrm>
            <a:off x="3147171" y="3917071"/>
            <a:ext cx="4285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2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● ● ● ●</a:t>
            </a:r>
          </a:p>
          <a:p>
            <a:pPr eaLnBrk="1" hangingPunct="1"/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                   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4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● ● ● ●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3</a:t>
            </a:r>
            <a:endParaRPr lang="en-CA" sz="24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3168961" y="4928974"/>
            <a:ext cx="4285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2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● ● ● ●</a:t>
            </a:r>
          </a:p>
          <a:p>
            <a:pPr eaLnBrk="1" hangingPunct="1"/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           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4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 ●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3</a:t>
            </a:r>
            <a:endParaRPr lang="en-CA" sz="2400" b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>
            <a:off x="3190751" y="6050061"/>
            <a:ext cx="42853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eaLnBrk="1" hangingPunct="1"/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1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2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 ●</a:t>
            </a:r>
          </a:p>
          <a:p>
            <a:pPr eaLnBrk="1" hangingPunct="1"/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                    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4</a:t>
            </a:r>
            <a:r>
              <a:rPr lang="en-US" sz="2400" b="1" dirty="0">
                <a:solidFill>
                  <a:schemeClr val="bg2"/>
                </a:solidFill>
                <a:latin typeface="Arial" charset="0"/>
              </a:rPr>
              <a:t>●   ●   ●   ●   ●</a:t>
            </a:r>
            <a:r>
              <a:rPr lang="en-US" sz="2400" b="1" baseline="30000" dirty="0">
                <a:solidFill>
                  <a:schemeClr val="bg2"/>
                </a:solidFill>
                <a:latin typeface="Arial" charset="0"/>
              </a:rPr>
              <a:t>3</a:t>
            </a:r>
            <a:endParaRPr lang="en-CA" sz="2400" b="1" dirty="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9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/>
    </mc:Choice>
    <mc:Fallback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Quiz Time!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A unified approach to representing motion promotes deep understanding</a:t>
            </a:r>
          </a:p>
          <a:p>
            <a:r>
              <a:rPr lang="en-US"/>
              <a:t>Complete the motion quiz as best you can!</a:t>
            </a:r>
          </a:p>
          <a:p>
            <a:r>
              <a:rPr lang="en-US"/>
              <a:t>Follow the instructions at the bottom when you are done</a:t>
            </a:r>
          </a:p>
        </p:txBody>
      </p:sp>
    </p:spTree>
    <p:extLst>
      <p:ext uri="{BB962C8B-B14F-4D97-AF65-F5344CB8AC3E}">
        <p14:creationId xmlns:p14="http://schemas.microsoft.com/office/powerpoint/2010/main" xmlns="" val="963111724"/>
      </p:ext>
    </p:extLst>
  </p:cSld>
  <p:clrMapOvr>
    <a:masterClrMapping/>
  </p:clrMapOvr>
  <p:transition advClick="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Instant feedback quizzes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are the benefits of this quiz format?</a:t>
            </a:r>
          </a:p>
          <a:p>
            <a:r>
              <a:rPr lang="en-US" sz="3200" dirty="0">
                <a:solidFill>
                  <a:srgbClr val="92D050"/>
                </a:solidFill>
              </a:rPr>
              <a:t>On your whiteboard record your </a:t>
            </a:r>
            <a:r>
              <a:rPr lang="en-US" sz="3200" dirty="0" smtClean="0">
                <a:solidFill>
                  <a:srgbClr val="92D050"/>
                </a:solidFill>
              </a:rPr>
              <a:t>ideas</a:t>
            </a:r>
            <a:endParaRPr lang="en-US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t="15642" b="29486"/>
          <a:stretch>
            <a:fillRect/>
          </a:stretch>
        </p:blipFill>
        <p:spPr bwMode="auto">
          <a:xfrm>
            <a:off x="466724" y="2817240"/>
            <a:ext cx="8293671" cy="3640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30671440"/>
      </p:ext>
    </p:extLst>
  </p:cSld>
  <p:clrMapOvr>
    <a:masterClrMapping/>
  </p:clrMapOvr>
  <p:transition advClick="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Physics First!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Lots to do before the math!</a:t>
            </a:r>
          </a:p>
          <a:p>
            <a:r>
              <a:rPr lang="en-US" dirty="0"/>
              <a:t>Principle of constructivist learning in physics: </a:t>
            </a:r>
            <a:r>
              <a:rPr lang="en-US" dirty="0">
                <a:solidFill>
                  <a:srgbClr val="92D050"/>
                </a:solidFill>
              </a:rPr>
              <a:t>idea first, name second, math third</a:t>
            </a:r>
          </a:p>
          <a:p>
            <a:r>
              <a:rPr lang="en-US" dirty="0"/>
              <a:t>Students will have done lots of physical thinking </a:t>
            </a:r>
            <a:r>
              <a:rPr lang="en-US" u="sng" dirty="0"/>
              <a:t>prior</a:t>
            </a:r>
            <a:r>
              <a:rPr lang="en-US" dirty="0"/>
              <a:t> introduction of math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3481601"/>
      </p:ext>
    </p:extLst>
  </p:cSld>
  <p:clrMapOvr>
    <a:masterClrMapping/>
  </p:clrMapOvr>
  <p:transition advClick="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Math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When using math, always focus on sense-making and interpretation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Students must:</a:t>
            </a:r>
          </a:p>
          <a:p>
            <a:r>
              <a:rPr lang="en-US" dirty="0"/>
              <a:t>use simple phrases to explain what the math is doing</a:t>
            </a:r>
          </a:p>
          <a:p>
            <a:r>
              <a:rPr lang="en-US" dirty="0"/>
              <a:t>Decide whether their result is </a:t>
            </a:r>
            <a:r>
              <a:rPr lang="en-US" dirty="0" smtClean="0"/>
              <a:t>reasonable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884318"/>
      </p:ext>
    </p:extLst>
  </p:cSld>
  <p:clrMapOvr>
    <a:masterClrMapping/>
  </p:clrMapOvr>
  <p:transition advClick="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Representation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5203"/>
            <a:ext cx="9144000" cy="883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 bwMode="auto">
          <a:xfrm>
            <a:off x="1981200" y="1581150"/>
            <a:ext cx="5114925" cy="457200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0" y="3162299"/>
            <a:ext cx="8905875" cy="2047875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Representation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56555"/>
          <a:stretch>
            <a:fillRect/>
          </a:stretch>
        </p:blipFill>
        <p:spPr bwMode="auto">
          <a:xfrm>
            <a:off x="0" y="1162051"/>
            <a:ext cx="9144000" cy="3838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 bwMode="auto">
          <a:xfrm>
            <a:off x="0" y="1152524"/>
            <a:ext cx="6238875" cy="523875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0" y="3829050"/>
            <a:ext cx="4200525" cy="600076"/>
          </a:xfrm>
          <a:prstGeom prst="round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Math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/>
              <a:t>What does ∆x/∆t mean</a:t>
            </a:r>
            <a:r>
              <a:rPr lang="en-US" dirty="0" smtClean="0"/>
              <a:t>?</a:t>
            </a:r>
          </a:p>
          <a:p>
            <a:pPr algn="ctr">
              <a:buNone/>
            </a:pPr>
            <a:endParaRPr lang="en-US" dirty="0" smtClean="0"/>
          </a:p>
          <a:p>
            <a:pPr algn="ctr"/>
            <a:r>
              <a:rPr lang="en-US" dirty="0" smtClean="0">
                <a:solidFill>
                  <a:srgbClr val="92D050"/>
                </a:solidFill>
              </a:rPr>
              <a:t>Quick discussion with your group</a:t>
            </a:r>
            <a:endParaRPr lang="en-US" dirty="0">
              <a:solidFill>
                <a:srgbClr val="92D050"/>
              </a:solidFill>
            </a:endParaRPr>
          </a:p>
          <a:p>
            <a:pPr algn="ctr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059728952"/>
      </p:ext>
    </p:extLst>
  </p:cSld>
  <p:clrMapOvr>
    <a:masterClrMapping/>
  </p:clrMapOvr>
  <p:transition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Grade 11 Motion  Goals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230378"/>
          </a:xfrm>
        </p:spPr>
        <p:txBody>
          <a:bodyPr/>
          <a:lstStyle/>
          <a:p>
            <a:pPr>
              <a:buNone/>
            </a:pPr>
            <a:r>
              <a:rPr lang="en-US" dirty="0">
                <a:solidFill>
                  <a:srgbClr val="92D050"/>
                </a:solidFill>
              </a:rPr>
              <a:t>Core ideas</a:t>
            </a:r>
          </a:p>
          <a:p>
            <a:r>
              <a:rPr lang="en-US" dirty="0"/>
              <a:t>Constant velocity</a:t>
            </a:r>
          </a:p>
          <a:p>
            <a:r>
              <a:rPr lang="en-US" dirty="0"/>
              <a:t>Constant acceleration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Fundamental Skills</a:t>
            </a:r>
          </a:p>
          <a:p>
            <a:r>
              <a:rPr lang="en-US" dirty="0"/>
              <a:t>Graphing</a:t>
            </a:r>
          </a:p>
          <a:p>
            <a:r>
              <a:rPr lang="en-US" dirty="0"/>
              <a:t>Problem solving</a:t>
            </a:r>
          </a:p>
          <a:p>
            <a:pPr marL="0" indent="0">
              <a:buNone/>
            </a:pPr>
            <a:endParaRPr lang="en-US" dirty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Math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/>
              <a:t>What does ∆x/∆t mean</a:t>
            </a:r>
            <a:r>
              <a:rPr lang="en-US" dirty="0" smtClean="0"/>
              <a:t>?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rgbClr val="F6DB3C"/>
                </a:solidFill>
              </a:rPr>
              <a:t>Nothing / anything: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 The </a:t>
            </a:r>
            <a:r>
              <a:rPr lang="en-US" dirty="0" smtClean="0"/>
              <a:t>physical interpretation of math is </a:t>
            </a:r>
            <a:r>
              <a:rPr lang="en-US" u="sng" dirty="0" smtClean="0"/>
              <a:t>always</a:t>
            </a:r>
            <a:r>
              <a:rPr lang="en-US" dirty="0" smtClean="0"/>
              <a:t> context </a:t>
            </a:r>
            <a:r>
              <a:rPr lang="en-US" dirty="0" smtClean="0"/>
              <a:t>dependent</a:t>
            </a:r>
          </a:p>
          <a:p>
            <a:pPr algn="ctr">
              <a:buNone/>
            </a:pPr>
            <a:endParaRPr lang="en-US" dirty="0" smtClean="0"/>
          </a:p>
          <a:p>
            <a:pPr algn="ctr"/>
            <a:r>
              <a:rPr lang="en-US" dirty="0" smtClean="0"/>
              <a:t>Give </a:t>
            </a:r>
            <a:r>
              <a:rPr lang="en-US" dirty="0"/>
              <a:t>students practice </a:t>
            </a:r>
            <a:r>
              <a:rPr lang="en-US" dirty="0">
                <a:solidFill>
                  <a:srgbClr val="92D050"/>
                </a:solidFill>
              </a:rPr>
              <a:t>interpreting</a:t>
            </a:r>
            <a:r>
              <a:rPr lang="en-US" dirty="0"/>
              <a:t> </a:t>
            </a:r>
            <a:r>
              <a:rPr lang="en-US" dirty="0" smtClean="0"/>
              <a:t>the meaning of this ratio in </a:t>
            </a:r>
            <a:r>
              <a:rPr lang="en-US" dirty="0"/>
              <a:t>a variety of </a:t>
            </a:r>
            <a:r>
              <a:rPr lang="en-US" dirty="0" smtClean="0"/>
              <a:t>circumstances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9728952"/>
      </p:ext>
    </p:extLst>
  </p:cSld>
  <p:clrMapOvr>
    <a:masterClrMapping/>
  </p:clrMapOvr>
  <p:transition advClick="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Word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/>
              <a:t>Each group will have one piece of ticker </a:t>
            </a:r>
            <a:r>
              <a:rPr lang="en-US" dirty="0" smtClean="0"/>
              <a:t>tape</a:t>
            </a:r>
          </a:p>
          <a:p>
            <a:pPr algn="ctr">
              <a:buNone/>
            </a:pPr>
            <a:endParaRPr lang="en-US" dirty="0"/>
          </a:p>
          <a:p>
            <a:pPr algn="ctr"/>
            <a:r>
              <a:rPr lang="en-US" dirty="0">
                <a:solidFill>
                  <a:srgbClr val="92D050"/>
                </a:solidFill>
              </a:rPr>
              <a:t>On your whiteboard, </a:t>
            </a:r>
            <a:r>
              <a:rPr lang="en-US" dirty="0" smtClean="0">
                <a:solidFill>
                  <a:srgbClr val="92D050"/>
                </a:solidFill>
              </a:rPr>
              <a:t>interpret the </a:t>
            </a:r>
            <a:r>
              <a:rPr lang="en-US" dirty="0">
                <a:solidFill>
                  <a:srgbClr val="92D050"/>
                </a:solidFill>
              </a:rPr>
              <a:t>motion </a:t>
            </a:r>
            <a:r>
              <a:rPr lang="en-US" dirty="0" smtClean="0">
                <a:solidFill>
                  <a:srgbClr val="92D050"/>
                </a:solidFill>
              </a:rPr>
              <a:t>you observe on </a:t>
            </a:r>
            <a:r>
              <a:rPr lang="en-US" dirty="0">
                <a:solidFill>
                  <a:srgbClr val="92D050"/>
                </a:solidFill>
              </a:rPr>
              <a:t>the ticker tape</a:t>
            </a:r>
          </a:p>
        </p:txBody>
      </p:sp>
    </p:spTree>
    <p:extLst>
      <p:ext uri="{BB962C8B-B14F-4D97-AF65-F5344CB8AC3E}">
        <p14:creationId xmlns:p14="http://schemas.microsoft.com/office/powerpoint/2010/main" xmlns="" val="3168014022"/>
      </p:ext>
    </p:extLst>
  </p:cSld>
  <p:clrMapOvr>
    <a:masterClrMapping/>
  </p:clrMapOvr>
  <p:transition advClick="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/>
              <a:t>All pieces come from one long piece of ticker tape</a:t>
            </a:r>
          </a:p>
          <a:p>
            <a:pPr algn="ctr"/>
            <a:r>
              <a:rPr lang="en-US" dirty="0" smtClean="0">
                <a:solidFill>
                  <a:srgbClr val="92D050"/>
                </a:solidFill>
              </a:rPr>
              <a:t>Re-assemble </a:t>
            </a:r>
            <a:r>
              <a:rPr lang="en-US" dirty="0">
                <a:solidFill>
                  <a:srgbClr val="92D050"/>
                </a:solidFill>
              </a:rPr>
              <a:t>the original piece of ticker tape</a:t>
            </a:r>
          </a:p>
          <a:p>
            <a:pPr algn="ctr"/>
            <a:r>
              <a:rPr lang="en-US" dirty="0">
                <a:solidFill>
                  <a:srgbClr val="92D050"/>
                </a:solidFill>
              </a:rPr>
              <a:t>Interpret the motion</a:t>
            </a:r>
          </a:p>
        </p:txBody>
      </p:sp>
    </p:spTree>
    <p:extLst>
      <p:ext uri="{BB962C8B-B14F-4D97-AF65-F5344CB8AC3E}">
        <p14:creationId xmlns:p14="http://schemas.microsoft.com/office/powerpoint/2010/main" xmlns="" val="1808032942"/>
      </p:ext>
    </p:extLst>
  </p:cSld>
  <p:clrMapOvr>
    <a:masterClrMapping/>
  </p:clrMapOvr>
  <p:transition advClick="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Constant </a:t>
            </a:r>
            <a:r>
              <a:rPr lang="en-US" dirty="0" smtClean="0"/>
              <a:t>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14179"/>
      </p:ext>
    </p:extLst>
  </p:cSld>
  <p:clrMapOvr>
    <a:masterClrMapping/>
  </p:clrMapOvr>
  <p:transition advClick="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What job to interpreters do?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Language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Language</a:t>
            </a:r>
            <a:endParaRPr lang="en-US" dirty="0"/>
          </a:p>
        </p:txBody>
      </p:sp>
      <p:sp>
        <p:nvSpPr>
          <p:cNvPr id="4" name="Up-Down Arrow 3"/>
          <p:cNvSpPr/>
          <p:nvPr/>
        </p:nvSpPr>
        <p:spPr bwMode="auto">
          <a:xfrm>
            <a:off x="4371975" y="3076575"/>
            <a:ext cx="438150" cy="1104900"/>
          </a:xfrm>
          <a:prstGeom prst="upDownArrow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693513"/>
      </p:ext>
    </p:extLst>
  </p:cSld>
  <p:clrMapOvr>
    <a:masterClrMapping/>
  </p:clrMapOvr>
  <p:transition advClick="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What does ∆x/∆t mean?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Helps avoid major pitfall: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misusing </a:t>
            </a:r>
            <a:r>
              <a:rPr lang="en-US" dirty="0"/>
              <a:t>this ratio</a:t>
            </a:r>
          </a:p>
        </p:txBody>
      </p:sp>
    </p:spTree>
    <p:extLst>
      <p:ext uri="{BB962C8B-B14F-4D97-AF65-F5344CB8AC3E}">
        <p14:creationId xmlns:p14="http://schemas.microsoft.com/office/powerpoint/2010/main" xmlns="" val="2671693513"/>
      </p:ext>
    </p:extLst>
  </p:cSld>
  <p:clrMapOvr>
    <a:masterClrMapping/>
  </p:clrMapOvr>
  <p:transition advClick="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1628775" y="3028950"/>
            <a:ext cx="5934075" cy="3343275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Word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Interpret this position graph</a:t>
            </a:r>
          </a:p>
          <a:p>
            <a:r>
              <a:rPr lang="en-US" dirty="0" smtClean="0"/>
              <a:t>What </a:t>
            </a:r>
            <a:r>
              <a:rPr lang="en-US" dirty="0"/>
              <a:t>is happening to the velocity?</a:t>
            </a:r>
          </a:p>
          <a:p>
            <a:r>
              <a:rPr lang="en-US" dirty="0"/>
              <a:t>Record on your whiteboard</a:t>
            </a:r>
          </a:p>
          <a:p>
            <a:endParaRPr lang="en-US" dirty="0"/>
          </a:p>
        </p:txBody>
      </p:sp>
      <p:cxnSp>
        <p:nvCxnSpPr>
          <p:cNvPr id="4" name="Straight Arrow Connector 3"/>
          <p:cNvCxnSpPr>
            <a:cxnSpLocks/>
          </p:cNvCxnSpPr>
          <p:nvPr/>
        </p:nvCxnSpPr>
        <p:spPr bwMode="auto">
          <a:xfrm>
            <a:off x="2381250" y="5845629"/>
            <a:ext cx="4599214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6" name="Straight Arrow Connector 5"/>
          <p:cNvCxnSpPr>
            <a:cxnSpLocks/>
          </p:cNvCxnSpPr>
          <p:nvPr/>
        </p:nvCxnSpPr>
        <p:spPr bwMode="auto">
          <a:xfrm flipV="1">
            <a:off x="2413907" y="3171825"/>
            <a:ext cx="0" cy="269693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" name="Freeform 7"/>
          <p:cNvSpPr/>
          <p:nvPr/>
        </p:nvSpPr>
        <p:spPr bwMode="auto">
          <a:xfrm>
            <a:off x="2438400" y="3762375"/>
            <a:ext cx="2952750" cy="2076450"/>
          </a:xfrm>
          <a:custGeom>
            <a:avLst/>
            <a:gdLst>
              <a:gd name="connsiteX0" fmla="*/ 0 w 2952750"/>
              <a:gd name="connsiteY0" fmla="*/ 0 h 2076450"/>
              <a:gd name="connsiteX1" fmla="*/ 1885950 w 2952750"/>
              <a:gd name="connsiteY1" fmla="*/ 695325 h 2076450"/>
              <a:gd name="connsiteX2" fmla="*/ 2952750 w 2952750"/>
              <a:gd name="connsiteY2" fmla="*/ 2076450 h 2076450"/>
              <a:gd name="connsiteX0" fmla="*/ 0 w 2952750"/>
              <a:gd name="connsiteY0" fmla="*/ 0 h 2076450"/>
              <a:gd name="connsiteX1" fmla="*/ 1885950 w 2952750"/>
              <a:gd name="connsiteY1" fmla="*/ 695325 h 2076450"/>
              <a:gd name="connsiteX2" fmla="*/ 2952750 w 2952750"/>
              <a:gd name="connsiteY2" fmla="*/ 2076450 h 2076450"/>
              <a:gd name="connsiteX0" fmla="*/ 0 w 2952750"/>
              <a:gd name="connsiteY0" fmla="*/ 0 h 2076450"/>
              <a:gd name="connsiteX1" fmla="*/ 1885950 w 2952750"/>
              <a:gd name="connsiteY1" fmla="*/ 695325 h 2076450"/>
              <a:gd name="connsiteX2" fmla="*/ 2952750 w 2952750"/>
              <a:gd name="connsiteY2" fmla="*/ 2076450 h 2076450"/>
              <a:gd name="connsiteX0" fmla="*/ 0 w 2952750"/>
              <a:gd name="connsiteY0" fmla="*/ 0 h 2076450"/>
              <a:gd name="connsiteX1" fmla="*/ 1885950 w 2952750"/>
              <a:gd name="connsiteY1" fmla="*/ 695325 h 2076450"/>
              <a:gd name="connsiteX2" fmla="*/ 2952750 w 2952750"/>
              <a:gd name="connsiteY2" fmla="*/ 2076450 h 2076450"/>
              <a:gd name="connsiteX0" fmla="*/ 0 w 2952750"/>
              <a:gd name="connsiteY0" fmla="*/ 0 h 2076450"/>
              <a:gd name="connsiteX1" fmla="*/ 1885950 w 2952750"/>
              <a:gd name="connsiteY1" fmla="*/ 695325 h 2076450"/>
              <a:gd name="connsiteX2" fmla="*/ 2952750 w 2952750"/>
              <a:gd name="connsiteY2" fmla="*/ 207645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2750" h="2076450">
                <a:moveTo>
                  <a:pt x="0" y="0"/>
                </a:moveTo>
                <a:cubicBezTo>
                  <a:pt x="744537" y="88900"/>
                  <a:pt x="1393825" y="349250"/>
                  <a:pt x="1885950" y="695325"/>
                </a:cubicBezTo>
                <a:cubicBezTo>
                  <a:pt x="2378075" y="1041400"/>
                  <a:pt x="2760662" y="1568450"/>
                  <a:pt x="2952750" y="2076450"/>
                </a:cubicBezTo>
              </a:path>
            </a:pathLst>
          </a:custGeom>
          <a:noFill/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8850" y="3295650"/>
            <a:ext cx="153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  1</a:t>
            </a:r>
          </a:p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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10175" y="5381625"/>
            <a:ext cx="752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  2</a:t>
            </a:r>
          </a:p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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6575" y="5667375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t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0" y="3952875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393601"/>
      </p:ext>
    </p:extLst>
  </p:cSld>
  <p:clrMapOvr>
    <a:masterClrMapping/>
  </p:clrMapOvr>
  <p:transition advClick="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Words, Words, Words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</a:rPr>
              <a:t>Danger!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>Accelerated </a:t>
            </a:r>
            <a:r>
              <a:rPr lang="en-US" dirty="0"/>
              <a:t>motion is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a </a:t>
            </a:r>
            <a:r>
              <a:rPr lang="en-US" dirty="0"/>
              <a:t>linguistic minefield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83667122"/>
      </p:ext>
    </p:extLst>
  </p:cSld>
  <p:clrMapOvr>
    <a:masterClrMapping/>
  </p:clrMapOvr>
  <p:transition advClick="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Words Matter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Acceleration</a:t>
            </a:r>
          </a:p>
          <a:p>
            <a:r>
              <a:rPr lang="en-US" dirty="0">
                <a:solidFill>
                  <a:srgbClr val="F6DB3C"/>
                </a:solidFill>
              </a:rPr>
              <a:t>Vector idea</a:t>
            </a:r>
            <a:r>
              <a:rPr lang="en-US" dirty="0"/>
              <a:t>: the direction of the acceleration is the direction of the …?</a:t>
            </a:r>
          </a:p>
          <a:p>
            <a:r>
              <a:rPr lang="en-US" dirty="0"/>
              <a:t>No such thing as </a:t>
            </a:r>
            <a:r>
              <a:rPr lang="en-US" strike="sngStrike" dirty="0">
                <a:solidFill>
                  <a:srgbClr val="F6DB3C"/>
                </a:solidFill>
              </a:rPr>
              <a:t>deceleration</a:t>
            </a:r>
            <a:r>
              <a:rPr lang="en-US" dirty="0"/>
              <a:t>, use slowing down</a:t>
            </a:r>
          </a:p>
          <a:p>
            <a:r>
              <a:rPr lang="en-US" dirty="0"/>
              <a:t>Negative acceleration is not the same as slowing down, acceleration is not speeding up</a:t>
            </a:r>
          </a:p>
          <a:p>
            <a:r>
              <a:rPr lang="en-US" dirty="0"/>
              <a:t>Velocity, </a:t>
            </a:r>
            <a:r>
              <a:rPr lang="en-US" dirty="0" err="1"/>
              <a:t>delocity</a:t>
            </a:r>
            <a:r>
              <a:rPr lang="en-US" dirty="0" smtClean="0"/>
              <a:t>? Huh?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3245555"/>
      </p:ext>
    </p:extLst>
  </p:cSld>
  <p:clrMapOvr>
    <a:masterClrMapping/>
  </p:clrMapOvr>
  <p:transition advClick="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Words Matter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Speeding up and slowing down</a:t>
            </a:r>
          </a:p>
          <a:p>
            <a:r>
              <a:rPr lang="en-US" dirty="0">
                <a:solidFill>
                  <a:srgbClr val="F6DB3C"/>
                </a:solidFill>
              </a:rPr>
              <a:t>A scalar quantity </a:t>
            </a:r>
            <a:r>
              <a:rPr lang="en-US" dirty="0"/>
              <a:t>= what is happening to the magnitude of the velocity </a:t>
            </a:r>
            <a:r>
              <a:rPr lang="en-US" dirty="0" smtClean="0"/>
              <a:t>(the </a:t>
            </a:r>
            <a:r>
              <a:rPr lang="en-US" dirty="0"/>
              <a:t>speed)</a:t>
            </a:r>
          </a:p>
          <a:p>
            <a:r>
              <a:rPr lang="en-US" dirty="0"/>
              <a:t>Combination of the velocity and acceleration</a:t>
            </a:r>
          </a:p>
          <a:p>
            <a:r>
              <a:rPr lang="en-US" dirty="0"/>
              <a:t>Never say “slowing down in the negative direction”, speed does not have a direction!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30517003"/>
      </p:ext>
    </p:extLst>
  </p:cSld>
  <p:clrMapOvr>
    <a:masterClrMapping/>
  </p:clrMapOvr>
  <p:transition advClick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Grade 11 Motion Challenges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228726"/>
            <a:ext cx="8715374" cy="4897438"/>
          </a:xfrm>
        </p:spPr>
        <p:txBody>
          <a:bodyPr/>
          <a:lstStyle/>
          <a:p>
            <a:pPr marL="0" lvl="0" indent="0">
              <a:buNone/>
            </a:pP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Teaching difficulties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: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taught without meaning (as a math lesson)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conflict between colloquial meanings and technical physics meanings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lack of understanding of prior conceptions students bring to class / common student difficulties</a:t>
            </a:r>
            <a:endParaRPr lang="en-C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C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Words Matter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2409824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Changing Velocity</a:t>
            </a:r>
          </a:p>
          <a:p>
            <a:r>
              <a:rPr lang="en-US" dirty="0"/>
              <a:t>Never say “velocity is decreasing”, velocity is a vector</a:t>
            </a:r>
          </a:p>
          <a:p>
            <a:r>
              <a:rPr lang="en-US" dirty="0"/>
              <a:t>Brings in confusion with number line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247775" y="4552950"/>
            <a:ext cx="6286500" cy="1000125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581150" y="5076825"/>
            <a:ext cx="531495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4267200" y="4953000"/>
            <a:ext cx="0" cy="21907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1962151" y="4619625"/>
            <a:ext cx="64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1</a:t>
            </a:r>
          </a:p>
          <a:p>
            <a:pPr algn="ctr"/>
            <a:r>
              <a:rPr lang="en-CA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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90901" y="4619625"/>
            <a:ext cx="647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2</a:t>
            </a:r>
          </a:p>
          <a:p>
            <a:pPr algn="ctr"/>
            <a:r>
              <a:rPr lang="en-CA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</a:t>
            </a:r>
            <a:endParaRPr lang="en-CA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4176" y="4838700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+</a:t>
            </a:r>
            <a:endParaRPr lang="en-CA" sz="24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4426" y="4772025"/>
            <a:ext cx="64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800" b="1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Wingdings"/>
              </a:rPr>
              <a:t>-</a:t>
            </a:r>
            <a:endParaRPr lang="en-CA" sz="2800" b="1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9814802"/>
      </p:ext>
    </p:extLst>
  </p:cSld>
  <p:clrMapOvr>
    <a:masterClrMapping/>
  </p:clrMapOvr>
  <p:transition advClick="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Interpret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75" y="1228726"/>
            <a:ext cx="8705849" cy="5476874"/>
          </a:xfrm>
        </p:spPr>
        <p:txBody>
          <a:bodyPr/>
          <a:lstStyle/>
          <a:p>
            <a:pPr algn="ctr">
              <a:buNone/>
            </a:pPr>
            <a:r>
              <a:rPr lang="en-US" dirty="0"/>
              <a:t>Especially with graphs, always go through an </a:t>
            </a:r>
            <a:r>
              <a:rPr lang="en-US" dirty="0">
                <a:solidFill>
                  <a:srgbClr val="92D050"/>
                </a:solidFill>
              </a:rPr>
              <a:t>explicit interpretation process</a:t>
            </a:r>
          </a:p>
          <a:p>
            <a:pPr algn="ctr">
              <a:buNone/>
            </a:pPr>
            <a:r>
              <a:rPr lang="en-US" dirty="0" smtClean="0"/>
              <a:t>Graph</a:t>
            </a:r>
          </a:p>
          <a:p>
            <a:pPr algn="ctr">
              <a:buNone/>
            </a:pPr>
            <a:r>
              <a:rPr lang="en-US" dirty="0" smtClean="0"/>
              <a:t>Graph Feature</a:t>
            </a:r>
          </a:p>
          <a:p>
            <a:pPr algn="ctr">
              <a:buNone/>
            </a:pPr>
            <a:r>
              <a:rPr lang="en-US" dirty="0" smtClean="0"/>
              <a:t>Math Interpretation</a:t>
            </a:r>
          </a:p>
          <a:p>
            <a:pPr algn="ctr">
              <a:buNone/>
            </a:pPr>
            <a:r>
              <a:rPr lang="en-US" dirty="0" smtClean="0"/>
              <a:t>Physical interpretation</a:t>
            </a:r>
          </a:p>
          <a:p>
            <a:pPr>
              <a:buNone/>
            </a:pPr>
            <a:endParaRPr lang="en-US" dirty="0"/>
          </a:p>
          <a:p>
            <a:r>
              <a:rPr lang="en-US" dirty="0" smtClean="0"/>
              <a:t>e. </a:t>
            </a:r>
            <a:r>
              <a:rPr lang="en-US" dirty="0" smtClean="0"/>
              <a:t>g</a:t>
            </a:r>
            <a:r>
              <a:rPr lang="en-US" dirty="0" smtClean="0"/>
              <a:t>. </a:t>
            </a:r>
            <a:r>
              <a:rPr lang="en-US" dirty="0" smtClean="0"/>
              <a:t>Velocity </a:t>
            </a:r>
            <a:r>
              <a:rPr lang="en-US" dirty="0"/>
              <a:t>graph, slope, steep, large acceleration</a:t>
            </a:r>
          </a:p>
        </p:txBody>
      </p:sp>
    </p:spTree>
    <p:extLst>
      <p:ext uri="{BB962C8B-B14F-4D97-AF65-F5344CB8AC3E}">
        <p14:creationId xmlns:p14="http://schemas.microsoft.com/office/powerpoint/2010/main" xmlns="" val="2396828045"/>
      </p:ext>
    </p:extLst>
  </p:cSld>
  <p:clrMapOvr>
    <a:masterClrMapping/>
  </p:clrMapOvr>
  <p:transition advClick="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/>
              <a:t>Problem Solving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225314"/>
      </p:ext>
    </p:extLst>
  </p:cSld>
  <p:clrMapOvr>
    <a:masterClrMapping/>
  </p:clrMapOvr>
  <p:transition advClick="0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 Solving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Goal: </a:t>
            </a:r>
            <a:r>
              <a:rPr lang="en-US" dirty="0" smtClean="0"/>
              <a:t>Solve </a:t>
            </a:r>
            <a:r>
              <a:rPr lang="en-US" dirty="0"/>
              <a:t>context-rich problems using multiple-representation framework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Pitfalls</a:t>
            </a:r>
          </a:p>
          <a:p>
            <a:r>
              <a:rPr lang="en-US" dirty="0"/>
              <a:t>Typical homework questions (plug and chug) do not promote understanding</a:t>
            </a:r>
          </a:p>
          <a:p>
            <a:r>
              <a:rPr lang="en-US" dirty="0"/>
              <a:t>One unit disconnected from the other, no continuity in process</a:t>
            </a:r>
          </a:p>
        </p:txBody>
      </p:sp>
    </p:spTree>
    <p:extLst>
      <p:ext uri="{BB962C8B-B14F-4D97-AF65-F5344CB8AC3E}">
        <p14:creationId xmlns:p14="http://schemas.microsoft.com/office/powerpoint/2010/main" xmlns="" val="3771966572"/>
      </p:ext>
    </p:extLst>
  </p:cSld>
  <p:clrMapOvr>
    <a:masterClrMapping/>
  </p:clrMapOvr>
  <p:transition advClick="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 Solving</a:t>
            </a:r>
          </a:p>
        </p:txBody>
      </p:sp>
      <p:pic>
        <p:nvPicPr>
          <p:cNvPr id="3075" name="Picture 3" descr="C:\Users\Chris\Documents\Presentations\STEM Problem Solving\Bungee F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9841"/>
            <a:ext cx="9144000" cy="12431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0353467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6586E-6 L 0 -0.863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 Solving</a:t>
            </a:r>
          </a:p>
        </p:txBody>
      </p:sp>
      <p:pic>
        <p:nvPicPr>
          <p:cNvPr id="3074" name="Picture 2" descr="C:\Users\Chris\Documents\Presentations\STEM Problem Solving\Bungee F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9841"/>
            <a:ext cx="9144000" cy="124310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0353467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6586E-6 L 0 -0.889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/>
              <a:t>Learn More!</a:t>
            </a:r>
            <a:endParaRPr lang="en-CA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85" t="9655" r="6513" b="414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1968775" y="1954707"/>
            <a:ext cx="3375736" cy="693900"/>
          </a:xfrm>
          <a:prstGeom prst="roundRect">
            <a:avLst>
              <a:gd name="adj" fmla="val 16667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726770624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Classes in Action</a:t>
            </a:r>
            <a:endParaRPr lang="en-CA" dirty="0"/>
          </a:p>
        </p:txBody>
      </p:sp>
      <p:pic>
        <p:nvPicPr>
          <p:cNvPr id="409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21182"/>
          <a:stretch>
            <a:fillRect/>
          </a:stretch>
        </p:blipFill>
        <p:spPr bwMode="auto">
          <a:xfrm>
            <a:off x="0" y="1092274"/>
            <a:ext cx="9144000" cy="5765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>
          <a:xfrm>
            <a:off x="259307" y="1736725"/>
            <a:ext cx="8584442" cy="1920875"/>
          </a:xfrm>
        </p:spPr>
        <p:txBody>
          <a:bodyPr/>
          <a:lstStyle/>
          <a:p>
            <a:r>
              <a:rPr lang="en-US" sz="6600"/>
              <a:t>Good Luck!</a:t>
            </a:r>
            <a:endParaRPr lang="en-CA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>
          <a:xfrm>
            <a:off x="925033" y="4486701"/>
            <a:ext cx="7400259" cy="1752600"/>
          </a:xfrm>
        </p:spPr>
        <p:txBody>
          <a:bodyPr/>
          <a:lstStyle/>
          <a:p>
            <a:r>
              <a:rPr lang="en-US" dirty="0"/>
              <a:t>Chris Meyer</a:t>
            </a:r>
          </a:p>
          <a:p>
            <a:r>
              <a:rPr lang="en-US"/>
              <a:t>chris@meyercreations.com</a:t>
            </a:r>
            <a:endParaRPr lang="en-US" dirty="0"/>
          </a:p>
          <a:p>
            <a:r>
              <a:rPr lang="en-US" dirty="0"/>
              <a:t>www.meyercreations.com/physics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49917534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6DB3C"/>
                </a:solidFill>
              </a:rPr>
              <a:t>Structured Groups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2250" y="1020932"/>
            <a:ext cx="5507038" cy="472264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Manager</a:t>
            </a:r>
            <a:r>
              <a:rPr lang="en-US" b="1" dirty="0" smtClean="0">
                <a:solidFill>
                  <a:srgbClr val="FFFF66"/>
                </a:solidFill>
              </a:rPr>
              <a:t>: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Focuses / organizes group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Recorder: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	Writes on whiteboard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/>
              <a:t>	</a:t>
            </a:r>
            <a:r>
              <a:rPr lang="en-US" dirty="0" smtClean="0"/>
              <a:t>Checks group’s written work</a:t>
            </a:r>
            <a:endParaRPr lang="en-US" b="1" dirty="0" smtClean="0"/>
          </a:p>
          <a:p>
            <a:pPr eaLnBrk="1" hangingPunct="1">
              <a:defRPr/>
            </a:pPr>
            <a:r>
              <a:rPr lang="en-US" b="1" dirty="0" smtClean="0">
                <a:solidFill>
                  <a:srgbClr val="F6DB3C"/>
                </a:solidFill>
              </a:rPr>
              <a:t>Speaker: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Speaks on behalf of group, reads questions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0238" y="1119188"/>
            <a:ext cx="3228975" cy="4025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7828" name="Picture 4" descr="http://2.bp.blogspot.com/_I8HGG8TCxIk/SaMvyGvQkJI/AAAAAAAABYc/BdY1kkIsMUI/s1600/cmdictation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64200" y="1504950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6" descr="http://www.toonpool.com/user/3447/files/talking_his_way_out_of_it_409205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726113" y="1385888"/>
            <a:ext cx="3243262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75154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How do physics teachers use the word “motion”?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Think of typical phrases or examples and what the word “motion” means in that context.</a:t>
            </a:r>
          </a:p>
          <a:p>
            <a:pPr marL="0" indent="0" algn="ctr"/>
            <a:r>
              <a:rPr lang="en-US" sz="3200" dirty="0">
                <a:solidFill>
                  <a:srgbClr val="92D050"/>
                </a:solidFill>
              </a:rPr>
              <a:t> Choose your role</a:t>
            </a:r>
          </a:p>
          <a:p>
            <a:pPr marL="0" indent="0" algn="ctr"/>
            <a:r>
              <a:rPr lang="en-US" sz="3200" dirty="0">
                <a:solidFill>
                  <a:srgbClr val="92D050"/>
                </a:solidFill>
              </a:rPr>
              <a:t> On your whiteboard record your ideas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20682825"/>
      </p:ext>
    </p:extLst>
  </p:cSld>
  <p:clrMapOvr>
    <a:masterClrMapping/>
  </p:clrMapOvr>
  <p:transition advClick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695325" y="536575"/>
            <a:ext cx="7772400" cy="1920875"/>
          </a:xfrm>
        </p:spPr>
        <p:txBody>
          <a:bodyPr/>
          <a:lstStyle/>
          <a:p>
            <a:r>
              <a:rPr lang="en-US" dirty="0"/>
              <a:t>Constant Velocity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>
          <a:xfrm>
            <a:off x="1323975" y="2476500"/>
            <a:ext cx="6400800" cy="17526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say: </a:t>
            </a:r>
            <a:r>
              <a:rPr lang="en-US" strike="sngStrike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Uniform Motion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Idea: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equal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displacements for every equal interval of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time</a:t>
            </a:r>
            <a:endParaRPr lang="en-C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30937486"/>
      </p:ext>
    </p:extLst>
  </p:cSld>
  <p:clrMapOvr>
    <a:masterClrMapping/>
  </p:clrMapOvr>
  <p:transition advClick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Representations of Motion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Motion </a:t>
            </a:r>
            <a:r>
              <a:rPr lang="en-US" dirty="0"/>
              <a:t>can be </a:t>
            </a:r>
            <a:r>
              <a:rPr lang="en-US" dirty="0">
                <a:solidFill>
                  <a:srgbClr val="92D050"/>
                </a:solidFill>
              </a:rPr>
              <a:t>represented</a:t>
            </a:r>
            <a:r>
              <a:rPr lang="en-US" dirty="0"/>
              <a:t> in many ways:</a:t>
            </a:r>
          </a:p>
          <a:p>
            <a:r>
              <a:rPr lang="en-US" dirty="0"/>
              <a:t>Sketches</a:t>
            </a:r>
          </a:p>
          <a:p>
            <a:r>
              <a:rPr lang="en-US" dirty="0"/>
              <a:t>Graphs</a:t>
            </a:r>
          </a:p>
          <a:p>
            <a:r>
              <a:rPr lang="en-US" dirty="0"/>
              <a:t>Technical diagrams</a:t>
            </a:r>
          </a:p>
          <a:p>
            <a:r>
              <a:rPr lang="en-US" dirty="0"/>
              <a:t>Words</a:t>
            </a:r>
          </a:p>
          <a:p>
            <a:r>
              <a:rPr lang="en-US" dirty="0"/>
              <a:t>Math</a:t>
            </a:r>
          </a:p>
          <a:p>
            <a:pPr marL="0" indent="0">
              <a:buNone/>
            </a:pPr>
            <a:r>
              <a:rPr lang="en-US" dirty="0"/>
              <a:t> Each representation reinforces the other, developing a deep understanding</a:t>
            </a:r>
          </a:p>
        </p:txBody>
      </p:sp>
    </p:spTree>
    <p:extLst>
      <p:ext uri="{BB962C8B-B14F-4D97-AF65-F5344CB8AC3E}">
        <p14:creationId xmlns:p14="http://schemas.microsoft.com/office/powerpoint/2010/main" xmlns="" val="2239293882"/>
      </p:ext>
    </p:extLst>
  </p:cSld>
  <p:clrMapOvr>
    <a:masterClrMapping/>
  </p:clrMapOvr>
  <p:transition advClick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1333500" y="2800350"/>
            <a:ext cx="6286500" cy="1000125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Motion Diagram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single axis, origin and sequence of dots </a:t>
            </a:r>
            <a:r>
              <a:rPr lang="en-US" dirty="0" smtClean="0"/>
              <a:t>showing the </a:t>
            </a:r>
            <a:r>
              <a:rPr lang="en-US" dirty="0"/>
              <a:t>position after equal intervals of time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chemeClr val="bg2"/>
                </a:solidFill>
                <a:sym typeface="Wingdings"/>
              </a:rPr>
              <a:t>                  </a:t>
            </a:r>
            <a:r>
              <a:rPr lang="en-US" dirty="0" smtClean="0">
                <a:solidFill>
                  <a:schemeClr val="bg2"/>
                </a:solidFill>
                <a:sym typeface="Wingdings"/>
              </a:rPr>
              <a:t> </a:t>
            </a:r>
            <a:r>
              <a:rPr lang="en-US" dirty="0" smtClean="0">
                <a:solidFill>
                  <a:schemeClr val="bg2"/>
                </a:solidFill>
                <a:sym typeface="Wingdings"/>
              </a:rPr>
              <a:t>  </a:t>
            </a:r>
            <a:endParaRPr lang="en-US" dirty="0" smtClean="0">
              <a:solidFill>
                <a:schemeClr val="bg2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 algn="ctr"/>
            <a:r>
              <a:rPr lang="en-US" dirty="0" smtClean="0"/>
              <a:t> </a:t>
            </a:r>
            <a:r>
              <a:rPr lang="en-US" dirty="0" smtClean="0">
                <a:solidFill>
                  <a:srgbClr val="92D050"/>
                </a:solidFill>
              </a:rPr>
              <a:t>Interpret this diagram privately</a:t>
            </a:r>
          </a:p>
          <a:p>
            <a:pPr marL="0" indent="0" algn="ctr"/>
            <a:r>
              <a:rPr lang="en-US" dirty="0" smtClean="0">
                <a:solidFill>
                  <a:srgbClr val="92D050"/>
                </a:solidFill>
              </a:rPr>
              <a:t> </a:t>
            </a:r>
            <a:r>
              <a:rPr lang="en-US" dirty="0" smtClean="0">
                <a:solidFill>
                  <a:srgbClr val="92D050"/>
                </a:solidFill>
              </a:rPr>
              <a:t>When everyone is ready, </a:t>
            </a:r>
            <a:r>
              <a:rPr lang="en-US" dirty="0" smtClean="0">
                <a:solidFill>
                  <a:srgbClr val="92D050"/>
                </a:solidFill>
              </a:rPr>
              <a:t>interpret </a:t>
            </a:r>
            <a:r>
              <a:rPr lang="en-US" dirty="0">
                <a:solidFill>
                  <a:srgbClr val="92D050"/>
                </a:solidFill>
              </a:rPr>
              <a:t>this </a:t>
            </a:r>
            <a:r>
              <a:rPr lang="en-US" dirty="0" smtClean="0">
                <a:solidFill>
                  <a:srgbClr val="92D050"/>
                </a:solidFill>
              </a:rPr>
              <a:t>diagram with your group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1933575" y="3324225"/>
            <a:ext cx="5000625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1943100" y="3209925"/>
            <a:ext cx="0" cy="21907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3491179818"/>
      </p:ext>
    </p:extLst>
  </p:cSld>
  <p:clrMapOvr>
    <a:masterClrMapping/>
  </p:clrMapOvr>
  <p:transition advClick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Events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8726"/>
            <a:ext cx="8229600" cy="4897438"/>
          </a:xfrm>
        </p:spPr>
        <p:txBody>
          <a:bodyPr/>
          <a:lstStyle/>
          <a:p>
            <a:r>
              <a:rPr lang="en-US"/>
              <a:t>Something that happens at a particular place and time.</a:t>
            </a:r>
          </a:p>
          <a:p>
            <a:r>
              <a:rPr lang="en-US"/>
              <a:t>Critical for clarifying intervals</a:t>
            </a:r>
          </a:p>
          <a:p>
            <a:pPr marL="0" indent="0">
              <a:buNone/>
            </a:pPr>
            <a:r>
              <a:rPr lang="en-US"/>
              <a:t> of motion</a:t>
            </a:r>
          </a:p>
          <a:p>
            <a:r>
              <a:rPr lang="en-US"/>
              <a:t>One of the most helpful changes to my teaching, not just of motion </a:t>
            </a:r>
          </a:p>
        </p:txBody>
      </p:sp>
    </p:spTree>
    <p:extLst>
      <p:ext uri="{BB962C8B-B14F-4D97-AF65-F5344CB8AC3E}">
        <p14:creationId xmlns:p14="http://schemas.microsoft.com/office/powerpoint/2010/main" xmlns="" val="1053888475"/>
      </p:ext>
    </p:extLst>
  </p:cSld>
  <p:clrMapOvr>
    <a:masterClrMapping/>
  </p:clrMapOvr>
  <p:transition advClick="0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8.0&quot;&gt;&lt;object type=&quot;1&quot; unique_id=&quot;10001&quot;&gt;&lt;object type=&quot;2&quot; unique_id=&quot;10017&quot;&gt;&lt;object type=&quot;3&quot; unique_id=&quot;10024&quot;&gt;&lt;property id=&quot;20148&quot; value=&quot;5&quot;/&gt;&lt;property id=&quot;20300&quot; value=&quot;Slide 7 - &amp;quot;The Problem with Lectures&amp;quot;&quot;/&gt;&lt;property id=&quot;20307&quot; value=&quot;427&quot;/&gt;&lt;/object&gt;&lt;object type=&quot;3&quot; unique_id=&quot;10025&quot;&gt;&lt;property id=&quot;20148&quot; value=&quot;5&quot;/&gt;&lt;property id=&quot;20300&quot; value=&quot;Slide 13&quot;/&gt;&lt;property id=&quot;20307&quot; value=&quot;402&quot;/&gt;&lt;/object&gt;&lt;object type=&quot;3&quot; unique_id=&quot;10044&quot;&gt;&lt;property id=&quot;20148&quot; value=&quot;5&quot;/&gt;&lt;property id=&quot;20300&quot; value=&quot;Slide 5 - &amp;quot;Mazur’s Discovery&amp;quot;&quot;/&gt;&lt;property id=&quot;20307&quot; value=&quot;390&quot;/&gt;&lt;/object&gt;&lt;object type=&quot;3&quot; unique_id=&quot;10045&quot;&gt;&lt;property id=&quot;20148&quot; value=&quot;5&quot;/&gt;&lt;property id=&quot;20300&quot; value=&quot;Slide 6 - &amp;quot;Mazur’s Discovery&amp;quot;&quot;/&gt;&lt;property id=&quot;20307&quot; value=&quot;391&quot;/&gt;&lt;/object&gt;&lt;object type=&quot;3&quot; unique_id=&quot;10064&quot;&gt;&lt;property id=&quot;20148&quot; value=&quot;5&quot;/&gt;&lt;property id=&quot;20300&quot; value=&quot;Slide 11 - &amp;quot;Answer: Physics Education Research&amp;quot;&quot;/&gt;&lt;property id=&quot;20307&quot; value=&quot;319&quot;/&gt;&lt;/object&gt;&lt;object type=&quot;3&quot; unique_id=&quot;10065&quot;&gt;&lt;property id=&quot;20148&quot; value=&quot;5&quot;/&gt;&lt;property id=&quot;20300&quot; value=&quot;Slide 19 - &amp;quot;Force Concept Inventory (FCI)&amp;quot;&quot;/&gt;&lt;property id=&quot;20307&quot; value=&quot;361&quot;/&gt;&lt;/object&gt;&lt;object type=&quot;3&quot; unique_id=&quot;10067&quot;&gt;&lt;property id=&quot;20148&quot; value=&quot;5&quot;/&gt;&lt;property id=&quot;20300&quot; value=&quot;Slide 22 - &amp;quot;Force Concept Inventory (FCI)&amp;quot;&quot;/&gt;&lt;property id=&quot;20307&quot; value=&quot;370&quot;/&gt;&lt;/object&gt;&lt;object type=&quot;3&quot; unique_id=&quot;10076&quot;&gt;&lt;property id=&quot;20148&quot; value=&quot;5&quot;/&gt;&lt;property id=&quot;20300&quot; value=&quot;Slide 31 - &amp;quot;meyercreations.com/physics&amp;quot;&quot;/&gt;&lt;property id=&quot;20307&quot; value=&quot;362&quot;/&gt;&lt;/object&gt;&lt;object type=&quot;3&quot; unique_id=&quot;10077&quot;&gt;&lt;property id=&quot;20148&quot; value=&quot;5&quot;/&gt;&lt;property id=&quot;20300&quot; value=&quot;Slide 32&quot;/&gt;&lt;property id=&quot;20307&quot; value=&quot;363&quot;/&gt;&lt;/object&gt;&lt;object type=&quot;3&quot; unique_id=&quot;13354&quot;&gt;&lt;property id=&quot;20148&quot; value=&quot;5&quot;/&gt;&lt;property id=&quot;20300&quot; value=&quot;Slide 1 - &amp;quot;The Problem with Lectures&amp;quot;&quot;/&gt;&lt;property id=&quot;20307&quot; value=&quot;463&quot;/&gt;&lt;/object&gt;&lt;object type=&quot;3&quot; unique_id=&quot;13355&quot;&gt;&lt;property id=&quot;20148&quot; value=&quot;5&quot;/&gt;&lt;property id=&quot;20300&quot; value=&quot;Slide 10 - &amp;quot;Question: What’s Going on Upstairs?&amp;quot;&quot;/&gt;&lt;property id=&quot;20307&quot; value=&quot;474&quot;/&gt;&lt;/object&gt;&lt;object type=&quot;3&quot; unique_id=&quot;13363&quot;&gt;&lt;property id=&quot;20148&quot; value=&quot;5&quot;/&gt;&lt;property id=&quot;20300&quot; value=&quot;Slide 23 - &amp;quot;Other Surveys&amp;quot;&quot;/&gt;&lt;property id=&quot;20307&quot; value=&quot;464&quot;/&gt;&lt;/object&gt;&lt;object type=&quot;3&quot; unique_id=&quot;13364&quot;&gt;&lt;property id=&quot;20148&quot; value=&quot;5&quot;/&gt;&lt;property id=&quot;20300&quot; value=&quot;Slide 25 - &amp;quot;Success: Rich Problem Solving&amp;quot;&quot;/&gt;&lt;property id=&quot;20307&quot; value=&quot;472&quot;/&gt;&lt;/object&gt;&lt;object type=&quot;3&quot; unique_id=&quot;13365&quot;&gt;&lt;property id=&quot;20148&quot; value=&quot;5&quot;/&gt;&lt;property id=&quot;20300&quot; value=&quot;Slide 27 - &amp;quot;Success: A Median Student’s Test&amp;quot;&quot;/&gt;&lt;property id=&quot;20307&quot; value=&quot;473&quot;/&gt;&lt;/object&gt;&lt;object type=&quot;3&quot; unique_id=&quot;13822&quot;&gt;&lt;property id=&quot;20148&quot; value=&quot;5&quot;/&gt;&lt;property id=&quot;20300&quot; value=&quot;Slide 35 - &amp;quot;The Reform Imperative&amp;quot;&quot;/&gt;&lt;property id=&quot;20307&quot; value=&quot;475&quot;/&gt;&lt;/object&gt;&lt;object type=&quot;3&quot; unique_id=&quot;13823&quot;&gt;&lt;property id=&quot;20148&quot; value=&quot;5&quot;/&gt;&lt;property id=&quot;20300&quot; value=&quot;Slide 37 - &amp;quot;The Reform Imperative&amp;quot;&quot;/&gt;&lt;property id=&quot;20307&quot; value=&quot;476&quot;/&gt;&lt;/object&gt;&lt;object type=&quot;3&quot; unique_id=&quot;13825&quot;&gt;&lt;property id=&quot;20148&quot; value=&quot;5&quot;/&gt;&lt;property id=&quot;20300&quot; value=&quot;Slide 38 - &amp;quot;The Reform Imperative&amp;quot;&quot;/&gt;&lt;property id=&quot;20307&quot; value=&quot;478&quot;/&gt;&lt;/object&gt;&lt;object type=&quot;3&quot; unique_id=&quot;14178&quot;&gt;&lt;property id=&quot;20148&quot; value=&quot;5&quot;/&gt;&lt;property id=&quot;20300&quot; value=&quot;Slide 2 - &amp;quot;The Problem with Lectures&amp;quot;&quot;/&gt;&lt;property id=&quot;20307&quot; value=&quot;479&quot;/&gt;&lt;/object&gt;&lt;object type=&quot;3&quot; unique_id=&quot;14179&quot;&gt;&lt;property id=&quot;20148&quot; value=&quot;5&quot;/&gt;&lt;property id=&quot;20300&quot; value=&quot;Slide 3 - &amp;quot;Eric Mazur&amp;quot;&quot;/&gt;&lt;property id=&quot;20307&quot; value=&quot;481&quot;/&gt;&lt;/object&gt;&lt;object type=&quot;3&quot; unique_id=&quot;14180&quot;&gt;&lt;property id=&quot;20148&quot; value=&quot;5&quot;/&gt;&lt;property id=&quot;20300&quot; value=&quot;Slide 12 - &amp;quot;Tool: Force Concept Inventory&amp;quot;&quot;/&gt;&lt;property id=&quot;20307&quot; value=&quot;480&quot;/&gt;&lt;/object&gt;&lt;object type=&quot;3&quot; unique_id=&quot;14597&quot;&gt;&lt;property id=&quot;20148&quot; value=&quot;5&quot;/&gt;&lt;property id=&quot;20300&quot; value=&quot;Slide 8 - &amp;quot;Best Lesson Ever&amp;quot;&quot;/&gt;&lt;property id=&quot;20307&quot; value=&quot;482&quot;/&gt;&lt;/object&gt;&lt;object type=&quot;3&quot; unique_id=&quot;14598&quot;&gt;&lt;property id=&quot;20148&quot; value=&quot;5&quot;/&gt;&lt;property id=&quot;20300&quot; value=&quot;Slide 16 - &amp;quot;A PER Classroom&amp;quot;&quot;/&gt;&lt;property id=&quot;20307&quot; value=&quot;483&quot;/&gt;&lt;/object&gt;&lt;object type=&quot;3&quot; unique_id=&quot;15065&quot;&gt;&lt;property id=&quot;20148&quot; value=&quot;5&quot;/&gt;&lt;property id=&quot;20300&quot; value=&quot;Slide 17 - &amp;quot;No Lectures  Guided Inquiry Activities&amp;quot;&quot;/&gt;&lt;property id=&quot;20307&quot; value=&quot;484&quot;/&gt;&lt;/object&gt;&lt;object type=&quot;3&quot; unique_id=&quot;15066&quot;&gt;&lt;property id=&quot;20148&quot; value=&quot;5&quot;/&gt;&lt;property id=&quot;20300&quot; value=&quot;Slide 18 - &amp;quot;Students Explain to Students&amp;quot;&quot;/&gt;&lt;property id=&quot;20307&quot; value=&quot;485&quot;/&gt;&lt;/object&gt;&lt;object type=&quot;3&quot; unique_id=&quot;15298&quot;&gt;&lt;property id=&quot;20148&quot; value=&quot;5&quot;/&gt;&lt;property id=&quot;20300&quot; value=&quot;Slide 20 - &amp;quot;FCI: Pretest (Starting Gr. 12)&amp;quot;&quot;/&gt;&lt;property id=&quot;20307&quot; value=&quot;486&quot;/&gt;&lt;/object&gt;&lt;object type=&quot;3&quot; unique_id=&quot;15299&quot;&gt;&lt;property id=&quot;20148&quot; value=&quot;5&quot;/&gt;&lt;property id=&quot;20300&quot; value=&quot;Slide 21 - &amp;quot;FCI: Posttest (Finishing Gr. 12)&amp;quot;&quot;/&gt;&lt;property id=&quot;20307&quot; value=&quot;487&quot;/&gt;&lt;/object&gt;&lt;object type=&quot;3&quot; unique_id=&quot;15487&quot;&gt;&lt;property id=&quot;20148&quot; value=&quot;5&quot;/&gt;&lt;property id=&quot;20300&quot; value=&quot;Slide 26 - &amp;quot;Success: HomeWork with Vitamins!&amp;quot;&quot;/&gt;&lt;property id=&quot;20307&quot; value=&quot;488&quot;/&gt;&lt;/object&gt;&lt;object type=&quot;3&quot; unique_id=&quot;15680&quot;&gt;&lt;property id=&quot;20148&quot; value=&quot;5&quot;/&gt;&lt;property id=&quot;20300&quot; value=&quot;Slide 24 - &amp;quot;Success: Daily Class Work&amp;quot;&quot;/&gt;&lt;property id=&quot;20307&quot; value=&quot;490&quot;/&gt;&lt;/object&gt;&lt;object type=&quot;3&quot; unique_id=&quot;15819&quot;&gt;&lt;property id=&quot;20148&quot; value=&quot;5&quot;/&gt;&lt;property id=&quot;20300&quot; value=&quot;Slide 4 - &amp;quot;High-tech Jiffy Pop?&amp;quot;&quot;/&gt;&lt;property id=&quot;20307&quot; value=&quot;491&quot;/&gt;&lt;/object&gt;&lt;object type=&quot;3&quot; unique_id=&quot;15820&quot;&gt;&lt;property id=&quot;20148&quot; value=&quot;5&quot;/&gt;&lt;property id=&quot;20300&quot; value=&quot;Slide 15&quot;/&gt;&lt;property id=&quot;20307&quot; value=&quot;492&quot;/&gt;&lt;/object&gt;&lt;object type=&quot;3&quot; unique_id=&quot;16037&quot;&gt;&lt;property id=&quot;20148&quot; value=&quot;5&quot;/&gt;&lt;property id=&quot;20300&quot; value=&quot;Slide 36 - &amp;quot;The Reform Imperative&amp;quot;&quot;/&gt;&lt;property id=&quot;20307&quot; value=&quot;493&quot;/&gt;&lt;/object&gt;&lt;object type=&quot;3&quot; unique_id=&quot;16150&quot;&gt;&lt;property id=&quot;20148&quot; value=&quot;5&quot;/&gt;&lt;property id=&quot;20300&quot; value=&quot;Slide 14&quot;/&gt;&lt;property id=&quot;20307&quot; value=&quot;494&quot;/&gt;&lt;/object&gt;&lt;object type=&quot;3&quot; unique_id=&quot;16266&quot;&gt;&lt;property id=&quot;20148&quot; value=&quot;5&quot;/&gt;&lt;property id=&quot;20300&quot; value=&quot;Slide 28 - &amp;quot;Dip Your Toes in the PER Pool&amp;quot;&quot;/&gt;&lt;property id=&quot;20307&quot; value=&quot;495&quot;/&gt;&lt;/object&gt;&lt;object type=&quot;3&quot; unique_id=&quot;16420&quot;&gt;&lt;property id=&quot;20148&quot; value=&quot;5&quot;/&gt;&lt;property id=&quot;20300&quot; value=&quot;Slide 29 - &amp;quot;Or Dive Right In&amp;quot;&quot;/&gt;&lt;property id=&quot;20307&quot; value=&quot;496&quot;/&gt;&lt;/object&gt;&lt;object type=&quot;3&quot; unique_id=&quot;16421&quot;&gt;&lt;property id=&quot;20148&quot; value=&quot;5&quot;/&gt;&lt;property id=&quot;20300&quot; value=&quot;Slide 30 - &amp;quot;Or Dive Right In&amp;quot;&quot;/&gt;&lt;property id=&quot;20307&quot; value=&quot;497&quot;/&gt;&lt;/object&gt;&lt;object type=&quot;3&quot; unique_id=&quot;16811&quot;&gt;&lt;property id=&quot;20148&quot; value=&quot;5&quot;/&gt;&lt;property id=&quot;20300&quot; value=&quot;Slide 9&quot;/&gt;&lt;property id=&quot;20307&quot; value=&quot;498&quot;/&gt;&lt;/object&gt;&lt;object type=&quot;3&quot; unique_id=&quot;16812&quot;&gt;&lt;property id=&quot;20148&quot; value=&quot;5&quot;/&gt;&lt;property id=&quot;20300&quot; value=&quot;Slide 39 - &amp;quot;Try It: You’ll Like It!&amp;quot;&quot;/&gt;&lt;property id=&quot;20307&quot; value=&quot;499&quot;/&gt;&lt;/object&gt;&lt;object type=&quot;3&quot; unique_id=&quot;20491&quot;&gt;&lt;property id=&quot;20148&quot; value=&quot;5&quot;/&gt;&lt;property id=&quot;20300&quot; value=&quot;Slide 34&quot;/&gt;&lt;property id=&quot;20307&quot; value=&quot;500&quot;/&gt;&lt;/object&gt;&lt;object type=&quot;3&quot; unique_id=&quot;20745&quot;&gt;&lt;property id=&quot;20148&quot; value=&quot;5&quot;/&gt;&lt;property id=&quot;20300&quot; value=&quot;Slide 33&quot;/&gt;&lt;property id=&quot;20307&quot; value=&quot;501&quot;/&gt;&lt;/object&gt;&lt;/object&gt;&lt;object type=&quot;8&quot; unique_id=&quot;10149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7700</TotalTime>
  <Words>821</Words>
  <Application>Microsoft Office PowerPoint</Application>
  <PresentationFormat>On-screen Show (4:3)</PresentationFormat>
  <Paragraphs>184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Stream</vt:lpstr>
      <vt:lpstr>Motion: The BIG Picture</vt:lpstr>
      <vt:lpstr>Grade 11 Motion  Goals</vt:lpstr>
      <vt:lpstr>Grade 11 Motion Challenges</vt:lpstr>
      <vt:lpstr>Structured Groups</vt:lpstr>
      <vt:lpstr>Question</vt:lpstr>
      <vt:lpstr>Constant Velocity</vt:lpstr>
      <vt:lpstr>Representations of Motion</vt:lpstr>
      <vt:lpstr>The Motion Diagram</vt:lpstr>
      <vt:lpstr>Events</vt:lpstr>
      <vt:lpstr>Find Your Answer Cards</vt:lpstr>
      <vt:lpstr>A Question</vt:lpstr>
      <vt:lpstr>Slide 12</vt:lpstr>
      <vt:lpstr>Quiz Time!</vt:lpstr>
      <vt:lpstr>Instant feedback quizzes</vt:lpstr>
      <vt:lpstr>Physics First!</vt:lpstr>
      <vt:lpstr>Math Representation</vt:lpstr>
      <vt:lpstr>Math Representation</vt:lpstr>
      <vt:lpstr>Math Representation</vt:lpstr>
      <vt:lpstr>Math representation</vt:lpstr>
      <vt:lpstr>Math representation</vt:lpstr>
      <vt:lpstr>Word Representation</vt:lpstr>
      <vt:lpstr>Challenge</vt:lpstr>
      <vt:lpstr>Constant Acceleration</vt:lpstr>
      <vt:lpstr>Interpretation</vt:lpstr>
      <vt:lpstr>Interpretation</vt:lpstr>
      <vt:lpstr>Word Representation</vt:lpstr>
      <vt:lpstr>Words, Words, Words …</vt:lpstr>
      <vt:lpstr>Words Matter</vt:lpstr>
      <vt:lpstr>Words Matter</vt:lpstr>
      <vt:lpstr>Words Matter</vt:lpstr>
      <vt:lpstr>Interpret</vt:lpstr>
      <vt:lpstr>Problem Solving</vt:lpstr>
      <vt:lpstr>Problem Solving</vt:lpstr>
      <vt:lpstr>Problem Solving</vt:lpstr>
      <vt:lpstr>Problem Solving</vt:lpstr>
      <vt:lpstr>Learn More!</vt:lpstr>
      <vt:lpstr>Slide 37</vt:lpstr>
      <vt:lpstr>My Classes in Action</vt:lpstr>
      <vt:lpstr>Good Luck!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Electricity by Inquiry</dc:title>
  <dc:creator>Chris Meyer</dc:creator>
  <cp:lastModifiedBy>Chris Meyer</cp:lastModifiedBy>
  <cp:revision>672</cp:revision>
  <dcterms:created xsi:type="dcterms:W3CDTF">2011-11-28T00:45:59Z</dcterms:created>
  <dcterms:modified xsi:type="dcterms:W3CDTF">2016-05-11T20:05:29Z</dcterms:modified>
</cp:coreProperties>
</file>